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1" r:id="rId3"/>
  </p:sldMasterIdLst>
  <p:sldIdLst>
    <p:sldId id="257" r:id="rId4"/>
    <p:sldId id="263" r:id="rId5"/>
    <p:sldId id="260" r:id="rId6"/>
    <p:sldId id="261" r:id="rId7"/>
    <p:sldId id="256" r:id="rId8"/>
    <p:sldId id="262"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68" d="100"/>
          <a:sy n="68" d="100"/>
        </p:scale>
        <p:origin x="77" y="40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tableStyles" Target="tableStyles.xml"/><Relationship Id="rId3" Type="http://schemas.openxmlformats.org/officeDocument/2006/relationships/slideMaster" Target="slideMasters/slideMaster1.xml"/><Relationship Id="rId7" Type="http://schemas.openxmlformats.org/officeDocument/2006/relationships/slide" Target="slides/slide4.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viewProps" Target="viewProps.xml"/><Relationship Id="rId5" Type="http://schemas.openxmlformats.org/officeDocument/2006/relationships/slide" Target="slides/slide2.xml"/><Relationship Id="rId10"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6693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452261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39861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962731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5/2/2024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1608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5/2/2024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101945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5/2/2024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101667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5/2/2024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632466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46CE7D5-CF57-46EF-B807-FDD0502418D4}" type="datetimeFigureOut">
              <a:rPr lang="en-US" smtClean="0"/>
              <a:t>5/2/2024</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79568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46CE7D5-CF57-46EF-B807-FDD0502418D4}" type="datetimeFigureOut">
              <a:rPr lang="en-US" smtClean="0"/>
              <a:t>5/2/2024</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1493956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189296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46CE7D5-CF57-46EF-B807-FDD0502418D4}" type="datetimeFigureOut">
              <a:rPr lang="en-US" smtClean="0"/>
              <a:t>5/2/2024</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330EA680-D336-4FF7-8B7A-9848BB0A1C32}"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9064435"/>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theoutstandingsociety.co.uk/case-study/scnac/" TargetMode="External"/><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mailto:Admin.SCNAC@theoutstandingsociety.co.uk" TargetMode="External"/></Relationships>
</file>

<file path=ppt/slides/_rels/slide6.xml.rels><?xml version="1.0" encoding="UTF-8" standalone="yes"?>
<Relationships xmlns="http://schemas.openxmlformats.org/package/2006/relationships"><Relationship Id="rId2" Type="http://schemas.openxmlformats.org/officeDocument/2006/relationships/hyperlink" Target="https://theoutstandingsociety.co.uk/scnac/"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75109C-D060-7778-12F3-A8CEF20B4AB7}"/>
              </a:ext>
            </a:extLst>
          </p:cNvPr>
          <p:cNvPicPr>
            <a:picLocks noChangeAspect="1"/>
          </p:cNvPicPr>
          <p:nvPr/>
        </p:nvPicPr>
        <p:blipFill>
          <a:blip r:embed="rId2"/>
          <a:stretch>
            <a:fillRect/>
          </a:stretch>
        </p:blipFill>
        <p:spPr>
          <a:xfrm>
            <a:off x="3743402" y="751149"/>
            <a:ext cx="4771697" cy="4212701"/>
          </a:xfrm>
          <a:prstGeom prst="rect">
            <a:avLst/>
          </a:prstGeom>
        </p:spPr>
      </p:pic>
      <p:sp>
        <p:nvSpPr>
          <p:cNvPr id="2" name="Title 1">
            <a:extLst>
              <a:ext uri="{FF2B5EF4-FFF2-40B4-BE49-F238E27FC236}">
                <a16:creationId xmlns:a16="http://schemas.microsoft.com/office/drawing/2014/main" id="{89C8382A-B74C-3E21-960A-79F0D904DA96}"/>
              </a:ext>
            </a:extLst>
          </p:cNvPr>
          <p:cNvSpPr>
            <a:spLocks noGrp="1"/>
          </p:cNvSpPr>
          <p:nvPr>
            <p:ph type="ctrTitle"/>
          </p:nvPr>
        </p:nvSpPr>
        <p:spPr>
          <a:xfrm>
            <a:off x="1317997" y="1259378"/>
            <a:ext cx="10058400" cy="3566160"/>
          </a:xfrm>
        </p:spPr>
        <p:txBody>
          <a:bodyPr>
            <a:normAutofit fontScale="90000"/>
          </a:bodyPr>
          <a:lstStyle/>
          <a:p>
            <a:br>
              <a:rPr lang="en-US" dirty="0"/>
            </a:br>
            <a:br>
              <a:rPr lang="en-GB" dirty="0"/>
            </a:br>
            <a:br>
              <a:rPr lang="en-GB" dirty="0"/>
            </a:br>
            <a:endParaRPr lang="en-GB" dirty="0"/>
          </a:p>
        </p:txBody>
      </p:sp>
      <p:sp>
        <p:nvSpPr>
          <p:cNvPr id="3" name="Subtitle 2">
            <a:extLst>
              <a:ext uri="{FF2B5EF4-FFF2-40B4-BE49-F238E27FC236}">
                <a16:creationId xmlns:a16="http://schemas.microsoft.com/office/drawing/2014/main" id="{F03C3226-D779-E6CA-9927-783BBCFF974B}"/>
              </a:ext>
            </a:extLst>
          </p:cNvPr>
          <p:cNvSpPr>
            <a:spLocks noGrp="1"/>
          </p:cNvSpPr>
          <p:nvPr>
            <p:ph type="subTitle" idx="1"/>
          </p:nvPr>
        </p:nvSpPr>
        <p:spPr/>
        <p:txBody>
          <a:bodyPr/>
          <a:lstStyle/>
          <a:p>
            <a:r>
              <a:rPr lang="en-US" dirty="0">
                <a:latin typeface="Arial" panose="020B0604020202020204" pitchFamily="34" charset="0"/>
                <a:cs typeface="Arial" panose="020B0604020202020204" pitchFamily="34" charset="0"/>
              </a:rPr>
              <a:t>Social Care Nurse ADVISORY COUNCIL SOUTH EAST</a:t>
            </a:r>
          </a:p>
          <a:p>
            <a:endParaRPr lang="en-GB" dirty="0"/>
          </a:p>
        </p:txBody>
      </p:sp>
    </p:spTree>
    <p:extLst>
      <p:ext uri="{BB962C8B-B14F-4D97-AF65-F5344CB8AC3E}">
        <p14:creationId xmlns:p14="http://schemas.microsoft.com/office/powerpoint/2010/main" val="2970520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1F51E-66F3-5D2E-5A62-05B3DBEFB274}"/>
              </a:ext>
            </a:extLst>
          </p:cNvPr>
          <p:cNvSpPr>
            <a:spLocks noGrp="1"/>
          </p:cNvSpPr>
          <p:nvPr>
            <p:ph type="ctrTitle"/>
          </p:nvPr>
        </p:nvSpPr>
        <p:spPr>
          <a:xfrm>
            <a:off x="1097280" y="758952"/>
            <a:ext cx="10058400" cy="1643427"/>
          </a:xfrm>
        </p:spPr>
        <p:txBody>
          <a:bodyPr/>
          <a:lstStyle/>
          <a:p>
            <a:r>
              <a:rPr lang="en-US" dirty="0">
                <a:latin typeface="Arial" panose="020B0604020202020204" pitchFamily="34" charset="0"/>
                <a:cs typeface="Arial" panose="020B0604020202020204" pitchFamily="34" charset="0"/>
              </a:rPr>
              <a:t>Aims of the council</a:t>
            </a:r>
            <a:endParaRPr lang="en-GB"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74535C01-314B-9304-BC07-16A5C8A18333}"/>
              </a:ext>
            </a:extLst>
          </p:cNvPr>
          <p:cNvSpPr>
            <a:spLocks noGrp="1"/>
          </p:cNvSpPr>
          <p:nvPr>
            <p:ph type="subTitle" idx="1"/>
          </p:nvPr>
        </p:nvSpPr>
        <p:spPr>
          <a:xfrm>
            <a:off x="1100051" y="2314222"/>
            <a:ext cx="10058400" cy="3284399"/>
          </a:xfrm>
        </p:spPr>
        <p:txBody>
          <a:bodyPr/>
          <a:lstStyle/>
          <a:p>
            <a:r>
              <a:rPr lang="en-US" dirty="0">
                <a:latin typeface="Arial" panose="020B0604020202020204" pitchFamily="34" charset="0"/>
                <a:cs typeface="Arial" panose="020B0604020202020204" pitchFamily="34" charset="0"/>
              </a:rPr>
              <a:t>A Nursing forum for the voice of social care nurses</a:t>
            </a:r>
          </a:p>
          <a:p>
            <a:r>
              <a:rPr lang="en-US" dirty="0">
                <a:latin typeface="Arial" panose="020B0604020202020204" pitchFamily="34" charset="0"/>
                <a:cs typeface="Arial" panose="020B0604020202020204" pitchFamily="34" charset="0"/>
              </a:rPr>
              <a:t>ADVOCACY for social care nursing</a:t>
            </a:r>
          </a:p>
          <a:p>
            <a:r>
              <a:rPr lang="en-US" dirty="0">
                <a:latin typeface="Arial" panose="020B0604020202020204" pitchFamily="34" charset="0"/>
                <a:cs typeface="Arial" panose="020B0604020202020204" pitchFamily="34" charset="0"/>
              </a:rPr>
              <a:t>Better integration with social care and the </a:t>
            </a:r>
            <a:r>
              <a:rPr lang="en-US" dirty="0" err="1">
                <a:latin typeface="Arial" panose="020B0604020202020204" pitchFamily="34" charset="0"/>
                <a:cs typeface="Arial" panose="020B0604020202020204" pitchFamily="34" charset="0"/>
              </a:rPr>
              <a:t>icb</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Working towards solutions and sharing best practice </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16814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187FE-166B-4CE3-5195-A4A508AAF9E8}"/>
              </a:ext>
            </a:extLst>
          </p:cNvPr>
          <p:cNvSpPr>
            <a:spLocks noGrp="1"/>
          </p:cNvSpPr>
          <p:nvPr>
            <p:ph type="ctrTitle"/>
          </p:nvPr>
        </p:nvSpPr>
        <p:spPr>
          <a:xfrm>
            <a:off x="1097280" y="758952"/>
            <a:ext cx="10058400" cy="1143000"/>
          </a:xfrm>
        </p:spPr>
        <p:txBody>
          <a:bodyPr>
            <a:normAutofit/>
          </a:bodyPr>
          <a:lstStyle/>
          <a:p>
            <a:r>
              <a:rPr lang="en-US" sz="6000" dirty="0">
                <a:latin typeface="Arial" panose="020B0604020202020204" pitchFamily="34" charset="0"/>
                <a:cs typeface="Arial" panose="020B0604020202020204" pitchFamily="34" charset="0"/>
              </a:rPr>
              <a:t>Why are they important?</a:t>
            </a:r>
            <a:endParaRPr lang="en-GB" sz="6000" dirty="0">
              <a:latin typeface="Arial" panose="020B0604020202020204" pitchFamily="34" charset="0"/>
              <a:cs typeface="Arial" panose="020B0604020202020204" pitchFamily="34" charset="0"/>
            </a:endParaRPr>
          </a:p>
        </p:txBody>
      </p:sp>
      <p:sp>
        <p:nvSpPr>
          <p:cNvPr id="4" name="Rectangle 1">
            <a:extLst>
              <a:ext uri="{FF2B5EF4-FFF2-40B4-BE49-F238E27FC236}">
                <a16:creationId xmlns:a16="http://schemas.microsoft.com/office/drawing/2014/main" id="{97FCBE9C-1F4D-A53E-4D39-7596373078B3}"/>
              </a:ext>
            </a:extLst>
          </p:cNvPr>
          <p:cNvSpPr>
            <a:spLocks noGrp="1" noChangeArrowheads="1"/>
          </p:cNvSpPr>
          <p:nvPr>
            <p:ph type="subTitle" idx="1"/>
          </p:nvPr>
        </p:nvSpPr>
        <p:spPr bwMode="auto">
          <a:xfrm>
            <a:off x="1433689" y="2788181"/>
            <a:ext cx="9098843" cy="323165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en-US" sz="1050" b="0" i="0" dirty="0">
                <a:solidFill>
                  <a:srgbClr val="666C89"/>
                </a:solidFill>
                <a:effectLst/>
                <a:cs typeface="Arial" panose="020B0604020202020204" pitchFamily="34" charset="0"/>
              </a:rPr>
              <a:t>“Social care nursing is an important part of the health and care system. The reforming of the Social Care Nurse Advisory Councils ( SCNAC’s) into 7 regional councils will ensure a stronger collaboration between other sector colleagues from workforce, research and HEI’s and facilitate a greater number of voices to influence and shape work with NHSE ICB Nurse colleagues and their teams. These forums will act as touchstones for every ICB (Integrated Care Board) nurse, making sure social care nursing and the wider workforce are included in the development of nursing plans across all health and care settings. These peer advisory groups bring a wealth of experience, insight and expertise to the table, better informing the development of nursing practice, system-wide. I hope colleagues will come forward and be part of that critical social care nursing specialist voice.”</a:t>
            </a:r>
          </a:p>
          <a:p>
            <a:pPr marL="0" marR="0" lvl="0" indent="0" algn="ctr" defTabSz="914400" rtl="0" eaLnBrk="0" fontAlgn="base" latinLnBrk="0" hangingPunct="0">
              <a:lnSpc>
                <a:spcPct val="100000"/>
              </a:lnSpc>
              <a:spcBef>
                <a:spcPct val="0"/>
              </a:spcBef>
              <a:spcAft>
                <a:spcPct val="0"/>
              </a:spcAft>
              <a:buClrTx/>
              <a:buSzTx/>
              <a:buFontTx/>
              <a:buNone/>
              <a:tabLst/>
            </a:pPr>
            <a:endParaRPr lang="en-US" sz="1050" dirty="0">
              <a:solidFill>
                <a:srgbClr val="666C89"/>
              </a:solidFill>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sz="1050" b="0" i="0" dirty="0">
              <a:solidFill>
                <a:srgbClr val="666C89"/>
              </a:solidFill>
              <a:effectLst/>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sz="1050" dirty="0">
              <a:solidFill>
                <a:srgbClr val="666C89"/>
              </a:solidFill>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sz="1050" b="0" i="0" dirty="0">
              <a:solidFill>
                <a:srgbClr val="666C89"/>
              </a:solidFill>
              <a:effectLst/>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sz="1050" dirty="0">
              <a:solidFill>
                <a:srgbClr val="666C89"/>
              </a:solidFill>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sz="1050" b="0" i="0" dirty="0">
              <a:solidFill>
                <a:srgbClr val="666C89"/>
              </a:solidFill>
              <a:effectLst/>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50" u="none" strike="noStrike" cap="none" normalizeH="0" baseline="0" dirty="0">
                <a:ln>
                  <a:noFill/>
                </a:ln>
                <a:solidFill>
                  <a:srgbClr val="666C89"/>
                </a:solidFill>
                <a:cs typeface="Arial" panose="020B0604020202020204" pitchFamily="34" charset="0"/>
              </a:rPr>
              <a:t>DEBORAH STURDY </a:t>
            </a:r>
            <a:br>
              <a:rPr kumimoji="0" lang="en-US" altLang="en-US" sz="1200" b="0" i="0" u="none" strike="noStrike" cap="none" normalizeH="0" baseline="0" dirty="0">
                <a:ln>
                  <a:noFill/>
                </a:ln>
                <a:solidFill>
                  <a:srgbClr val="333333"/>
                </a:solidFill>
                <a:effectLst/>
                <a:latin typeface="-apple-system"/>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80720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C2662-B0F9-D304-B193-4B328EAEFB8D}"/>
              </a:ext>
            </a:extLst>
          </p:cNvPr>
          <p:cNvSpPr>
            <a:spLocks noGrp="1"/>
          </p:cNvSpPr>
          <p:nvPr>
            <p:ph type="ctrTitle"/>
          </p:nvPr>
        </p:nvSpPr>
        <p:spPr/>
        <p:txBody>
          <a:bodyPr/>
          <a:lstStyle/>
          <a:p>
            <a:endParaRPr lang="en-GB" dirty="0"/>
          </a:p>
        </p:txBody>
      </p:sp>
      <p:sp>
        <p:nvSpPr>
          <p:cNvPr id="3" name="Subtitle 2">
            <a:extLst>
              <a:ext uri="{FF2B5EF4-FFF2-40B4-BE49-F238E27FC236}">
                <a16:creationId xmlns:a16="http://schemas.microsoft.com/office/drawing/2014/main" id="{25825487-C09E-2ED9-8541-4D1D94DA1F24}"/>
              </a:ext>
            </a:extLst>
          </p:cNvPr>
          <p:cNvSpPr>
            <a:spLocks noGrp="1"/>
          </p:cNvSpPr>
          <p:nvPr>
            <p:ph type="subTitle" idx="1"/>
          </p:nvPr>
        </p:nvSpPr>
        <p:spPr/>
        <p:txBody>
          <a:bodyPr/>
          <a:lstStyle/>
          <a:p>
            <a:endParaRPr lang="en-GB"/>
          </a:p>
        </p:txBody>
      </p:sp>
      <p:pic>
        <p:nvPicPr>
          <p:cNvPr id="5" name="Picture 4" descr="A group of people's faces in circles&#10;&#10;Description automatically generated">
            <a:extLst>
              <a:ext uri="{FF2B5EF4-FFF2-40B4-BE49-F238E27FC236}">
                <a16:creationId xmlns:a16="http://schemas.microsoft.com/office/drawing/2014/main" id="{966E38DA-F469-20FB-4DA5-4EC4B1DB7B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2853121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BD2E6AE-C3F2-4810-9E5A-558DF5952C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3426197" y="398205"/>
            <a:ext cx="6269347" cy="4425586"/>
          </a:xfrm>
        </p:spPr>
        <p:txBody>
          <a:bodyPr vert="horz" lIns="91440" tIns="45720" rIns="91440" bIns="45720" rtlCol="0">
            <a:normAutofit/>
          </a:bodyPr>
          <a:lstStyle/>
          <a:p>
            <a:pPr marL="285750" indent="-285750">
              <a:buFont typeface="Arial" panose="020B0604020202020204" pitchFamily="34" charset="0"/>
              <a:buChar char="•"/>
            </a:pPr>
            <a:endParaRPr lang="en-GB" sz="1800" dirty="0">
              <a:latin typeface="Calibri" panose="020F0502020204030204" pitchFamily="34" charset="0"/>
            </a:endParaRPr>
          </a:p>
          <a:p>
            <a:pPr marL="285750" indent="-285750">
              <a:buFont typeface="Arial" panose="020B0604020202020204" pitchFamily="34" charset="0"/>
              <a:buChar char="•"/>
            </a:pPr>
            <a:endParaRPr lang="en-GB" sz="1800" dirty="0">
              <a:latin typeface="Calibri" panose="020F0502020204030204" pitchFamily="34" charset="0"/>
            </a:endParaRPr>
          </a:p>
          <a:p>
            <a:pPr marL="285750" indent="-285750">
              <a:buFont typeface="Arial" panose="020B0604020202020204" pitchFamily="34" charset="0"/>
              <a:buChar char="•"/>
            </a:pPr>
            <a:endParaRPr lang="en-GB" sz="1800" dirty="0">
              <a:latin typeface="Calibri" panose="020F0502020204030204" pitchFamily="34" charset="0"/>
            </a:endParaRPr>
          </a:p>
          <a:p>
            <a:pPr marL="285750" indent="-285750">
              <a:buFont typeface="Arial" panose="020B0604020202020204" pitchFamily="34" charset="0"/>
              <a:buChar char="•"/>
            </a:pPr>
            <a:endParaRPr lang="en-US" sz="1800" dirty="0">
              <a:latin typeface="Calibri" panose="020F0502020204030204" pitchFamily="34" charset="0"/>
            </a:endParaRPr>
          </a:p>
        </p:txBody>
      </p:sp>
      <p:pic>
        <p:nvPicPr>
          <p:cNvPr id="4" name="Picture 4" descr="A picture containing logo&#10;&#10;Description automatically generated">
            <a:extLst>
              <a:ext uri="{FF2B5EF4-FFF2-40B4-BE49-F238E27FC236}">
                <a16:creationId xmlns:a16="http://schemas.microsoft.com/office/drawing/2014/main" id="{76CDC5FA-8841-8C43-13A3-92072D127266}"/>
              </a:ext>
            </a:extLst>
          </p:cNvPr>
          <p:cNvPicPr>
            <a:picLocks noChangeAspect="1"/>
          </p:cNvPicPr>
          <p:nvPr/>
        </p:nvPicPr>
        <p:blipFill rotWithShape="1">
          <a:blip r:embed="rId2"/>
          <a:srcRect l="10671" r="10668" b="-3"/>
          <a:stretch/>
        </p:blipFill>
        <p:spPr>
          <a:xfrm>
            <a:off x="156921" y="185531"/>
            <a:ext cx="3311654" cy="4210157"/>
          </a:xfrm>
          <a:prstGeom prst="rect">
            <a:avLst/>
          </a:prstGeom>
        </p:spPr>
      </p:pic>
      <p:cxnSp>
        <p:nvCxnSpPr>
          <p:cNvPr id="11" name="Straight Connector 10">
            <a:extLst>
              <a:ext uri="{FF2B5EF4-FFF2-40B4-BE49-F238E27FC236}">
                <a16:creationId xmlns:a16="http://schemas.microsoft.com/office/drawing/2014/main" id="{DFC7D57A-9BAF-4E96-975B-960E53B656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071" y="4343400"/>
            <a:ext cx="5636107"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93C132D2-2AC6-4C49-B6A8-16CA2EA67F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5" name="Rectangle 14">
            <a:extLst>
              <a:ext uri="{FF2B5EF4-FFF2-40B4-BE49-F238E27FC236}">
                <a16:creationId xmlns:a16="http://schemas.microsoft.com/office/drawing/2014/main" id="{349B1CA5-C549-417D-AA96-540C50D7D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5" name="TextBox 4">
            <a:extLst>
              <a:ext uri="{FF2B5EF4-FFF2-40B4-BE49-F238E27FC236}">
                <a16:creationId xmlns:a16="http://schemas.microsoft.com/office/drawing/2014/main" id="{7E71CB19-AF40-C6F1-1272-FD4742952D99}"/>
              </a:ext>
            </a:extLst>
          </p:cNvPr>
          <p:cNvSpPr txBox="1"/>
          <p:nvPr/>
        </p:nvSpPr>
        <p:spPr>
          <a:xfrm>
            <a:off x="2849037" y="4888474"/>
            <a:ext cx="6493925" cy="1200329"/>
          </a:xfrm>
          <a:prstGeom prst="rect">
            <a:avLst/>
          </a:prstGeom>
          <a:noFill/>
        </p:spPr>
        <p:txBody>
          <a:bodyPr wrap="square" rtlCol="0">
            <a:spAutoFit/>
          </a:bodyPr>
          <a:lstStyle/>
          <a:p>
            <a:r>
              <a:rPr lang="en-GB" dirty="0">
                <a:hlinkClick r:id="rId3"/>
              </a:rPr>
              <a:t>https://theoutstandingsociety.co.uk/case-study/scnac/</a:t>
            </a:r>
            <a:endParaRPr lang="en-GB" dirty="0"/>
          </a:p>
          <a:p>
            <a:endParaRPr lang="en-GB" dirty="0"/>
          </a:p>
          <a:p>
            <a:r>
              <a:rPr lang="en-GB" dirty="0">
                <a:hlinkClick r:id="rId4"/>
              </a:rPr>
              <a:t>Admin.SCNAC@theoutstandingsociety.co</a:t>
            </a:r>
            <a:r>
              <a:rPr lang="en-GB">
                <a:hlinkClick r:id="rId4"/>
              </a:rPr>
              <a:t>.uk</a:t>
            </a:r>
            <a:endParaRPr lang="en-GB"/>
          </a:p>
          <a:p>
            <a:endParaRPr lang="en-GB" dirty="0"/>
          </a:p>
        </p:txBody>
      </p:sp>
      <p:pic>
        <p:nvPicPr>
          <p:cNvPr id="6" name="Picture 5" descr="A person smiling at camera&#10;&#10;Description automatically generated">
            <a:extLst>
              <a:ext uri="{FF2B5EF4-FFF2-40B4-BE49-F238E27FC236}">
                <a16:creationId xmlns:a16="http://schemas.microsoft.com/office/drawing/2014/main" id="{001FD574-37FB-9F33-5B83-308E44BAC62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99182" y="632182"/>
            <a:ext cx="2401707" cy="2401707"/>
          </a:xfrm>
          <a:prstGeom prst="rect">
            <a:avLst/>
          </a:prstGeom>
        </p:spPr>
      </p:pic>
      <p:pic>
        <p:nvPicPr>
          <p:cNvPr id="8" name="Picture 7" descr="A person with glasses and red hair&#10;&#10;Description automatically generated">
            <a:extLst>
              <a:ext uri="{FF2B5EF4-FFF2-40B4-BE49-F238E27FC236}">
                <a16:creationId xmlns:a16="http://schemas.microsoft.com/office/drawing/2014/main" id="{A10BE1C2-C124-04E4-7A9D-9D15EFEFC1B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69674" y="613468"/>
            <a:ext cx="2420421" cy="2420421"/>
          </a:xfrm>
          <a:prstGeom prst="rect">
            <a:avLst/>
          </a:prstGeom>
        </p:spPr>
      </p:pic>
      <p:pic>
        <p:nvPicPr>
          <p:cNvPr id="12" name="Picture 11" descr="A person smiling at the camera&#10;&#10;Description automatically generated">
            <a:extLst>
              <a:ext uri="{FF2B5EF4-FFF2-40B4-BE49-F238E27FC236}">
                <a16:creationId xmlns:a16="http://schemas.microsoft.com/office/drawing/2014/main" id="{0F1065B2-094A-EE87-4932-82E29BA96FD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81057" y="613467"/>
            <a:ext cx="2164642" cy="2420421"/>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BBFE8-37EF-E01F-CE61-0BD7716D1AB7}"/>
              </a:ext>
            </a:extLst>
          </p:cNvPr>
          <p:cNvSpPr>
            <a:spLocks noGrp="1"/>
          </p:cNvSpPr>
          <p:nvPr>
            <p:ph type="ctrTitle"/>
          </p:nvPr>
        </p:nvSpPr>
        <p:spPr/>
        <p:txBody>
          <a:bodyPr>
            <a:normAutofit/>
          </a:bodyPr>
          <a:lstStyle/>
          <a:p>
            <a:r>
              <a:rPr lang="en-US" sz="6600" dirty="0"/>
              <a:t>How to find out more and get involved</a:t>
            </a:r>
            <a:br>
              <a:rPr lang="en-US" sz="6600" dirty="0"/>
            </a:br>
            <a:r>
              <a:rPr lang="en-GB" sz="6600" dirty="0" err="1">
                <a:hlinkClick r:id="rId2"/>
              </a:rPr>
              <a:t>scnac</a:t>
            </a:r>
            <a:r>
              <a:rPr lang="en-GB" sz="6600" dirty="0">
                <a:hlinkClick r:id="rId2"/>
              </a:rPr>
              <a:t> - The Outstanding Society</a:t>
            </a:r>
            <a:endParaRPr lang="en-GB" sz="6600" dirty="0"/>
          </a:p>
        </p:txBody>
      </p:sp>
      <p:sp>
        <p:nvSpPr>
          <p:cNvPr id="3" name="Subtitle 2">
            <a:extLst>
              <a:ext uri="{FF2B5EF4-FFF2-40B4-BE49-F238E27FC236}">
                <a16:creationId xmlns:a16="http://schemas.microsoft.com/office/drawing/2014/main" id="{F0700F76-14AD-05D2-2697-B77A7E3CFDDB}"/>
              </a:ext>
            </a:extLst>
          </p:cNvPr>
          <p:cNvSpPr>
            <a:spLocks noGrp="1"/>
          </p:cNvSpPr>
          <p:nvPr>
            <p:ph type="subTitle" idx="1"/>
          </p:nvPr>
        </p:nvSpPr>
        <p:spPr/>
        <p:txBody>
          <a:bodyPr/>
          <a:lstStyle/>
          <a:p>
            <a:r>
              <a:rPr lang="en-GB" dirty="0"/>
              <a:t>admin.scnac@theoutstandingsociety.co.uk</a:t>
            </a:r>
          </a:p>
        </p:txBody>
      </p:sp>
    </p:spTree>
    <p:extLst>
      <p:ext uri="{BB962C8B-B14F-4D97-AF65-F5344CB8AC3E}">
        <p14:creationId xmlns:p14="http://schemas.microsoft.com/office/powerpoint/2010/main" val="2121861427"/>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D1B7A03E6AA3C45A3DAC75F8B2B328D" ma:contentTypeVersion="11" ma:contentTypeDescription="Create a new document." ma:contentTypeScope="" ma:versionID="568514f4dfd7573ecaf74a370573efd1">
  <xsd:schema xmlns:xsd="http://www.w3.org/2001/XMLSchema" xmlns:xs="http://www.w3.org/2001/XMLSchema" xmlns:p="http://schemas.microsoft.com/office/2006/metadata/properties" xmlns:ns2="f49b8513-4822-461d-baac-70c956885f33" xmlns:ns3="3325f759-b302-4646-8fe7-058150930376" targetNamespace="http://schemas.microsoft.com/office/2006/metadata/properties" ma:root="true" ma:fieldsID="7c70ab09ad087273cda93f96ecdfa7c6" ns2:_="" ns3:_="">
    <xsd:import namespace="f49b8513-4822-461d-baac-70c956885f33"/>
    <xsd:import namespace="3325f759-b302-4646-8fe7-05815093037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9b8513-4822-461d-baac-70c956885f3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bd7eb10f-c8b8-4895-a060-6dffab868954"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325f759-b302-4646-8fe7-058150930376"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8300d1f-a4db-4564-8f77-f52ddc1d607d}" ma:internalName="TaxCatchAll" ma:showField="CatchAllData" ma:web="3325f759-b302-4646-8fe7-05815093037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CE35085-A8FC-4EAF-B3D4-EDFF331BB539}">
  <ds:schemaRefs>
    <ds:schemaRef ds:uri="http://schemas.microsoft.com/sharepoint/v3/contenttype/forms"/>
  </ds:schemaRefs>
</ds:datastoreItem>
</file>

<file path=customXml/itemProps2.xml><?xml version="1.0" encoding="utf-8"?>
<ds:datastoreItem xmlns:ds="http://schemas.openxmlformats.org/officeDocument/2006/customXml" ds:itemID="{5CBA077A-6087-4265-9056-871194613D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9b8513-4822-461d-baac-70c956885f33"/>
    <ds:schemaRef ds:uri="3325f759-b302-4646-8fe7-05815093037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Retrospect</Template>
  <TotalTime>0</TotalTime>
  <Words>248</Words>
  <Application>Microsoft Office PowerPoint</Application>
  <PresentationFormat>Widescreen</PresentationFormat>
  <Paragraphs>23</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-apple-system</vt:lpstr>
      <vt:lpstr>Arial</vt:lpstr>
      <vt:lpstr>Calibri</vt:lpstr>
      <vt:lpstr>Calibri Light</vt:lpstr>
      <vt:lpstr>Retrospect</vt:lpstr>
      <vt:lpstr>   </vt:lpstr>
      <vt:lpstr>Aims of the council</vt:lpstr>
      <vt:lpstr>Why are they important?</vt:lpstr>
      <vt:lpstr>PowerPoint Presentation</vt:lpstr>
      <vt:lpstr>PowerPoint Presentation</vt:lpstr>
      <vt:lpstr>How to find out more and get involved scnac - The Outstanding Society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Zoe Fry</dc:creator>
  <cp:lastModifiedBy>Scarlett MacDonald</cp:lastModifiedBy>
  <cp:revision>73</cp:revision>
  <dcterms:created xsi:type="dcterms:W3CDTF">2023-04-25T09:33:50Z</dcterms:created>
  <dcterms:modified xsi:type="dcterms:W3CDTF">2024-05-07T10:19:13Z</dcterms:modified>
</cp:coreProperties>
</file>